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256" r:id="rId2"/>
    <p:sldId id="257" r:id="rId3"/>
    <p:sldId id="258" r:id="rId4"/>
    <p:sldId id="267" r:id="rId5"/>
    <p:sldId id="285" r:id="rId6"/>
    <p:sldId id="271" r:id="rId7"/>
    <p:sldId id="259" r:id="rId8"/>
    <p:sldId id="278" r:id="rId9"/>
    <p:sldId id="275" r:id="rId10"/>
    <p:sldId id="274" r:id="rId11"/>
    <p:sldId id="279" r:id="rId12"/>
    <p:sldId id="282" r:id="rId13"/>
    <p:sldId id="277" r:id="rId14"/>
    <p:sldId id="283" r:id="rId15"/>
    <p:sldId id="280" r:id="rId16"/>
    <p:sldId id="284" r:id="rId17"/>
    <p:sldId id="263" r:id="rId18"/>
    <p:sldId id="269" r:id="rId19"/>
    <p:sldId id="28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BE60D8B-87C2-CA7A-7B0C-ADF9E87B9E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3536AE-D09E-479C-577A-FC7DED927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F268D-91B2-47DC-9B6E-EC65AAA7F43C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128024-E1AD-AD17-8A34-0B79207682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61B73-CBE3-992F-21C8-6F86E371AD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75DCE-3DD3-4A6F-8099-8F0B65919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3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12E93-BA35-9646-14DD-742FA55A3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5F1CFC-A368-385B-BB40-F4C12D9D5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61C4-7DB6-6718-28D2-64DCBD95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01F95-73F7-8E91-9417-10A80794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04181-7D68-06DF-7D3B-5CACAD8FB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 descr="로고, 상징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46C03B-B2B6-DD2A-D0F4-ECB3B0BEA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10" y="4994910"/>
            <a:ext cx="1198180" cy="14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5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EEE4C-95D7-6928-3EC0-D90CF0F9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173E5D-5AE3-88CF-9447-17EC5BD8F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5E6A26-BAB4-076C-51BE-69AE96460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D7A26-A57A-62CC-8DDF-C0DFFD56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5D01A-B99E-D920-1B96-C779F5BE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901E3D-7C5D-852E-18CA-F326FD32B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54656F-83D1-62B5-368E-F1CE63017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C9DB37-6D9F-E980-E2CD-8383209A5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69A2A5-F289-3DF9-3B81-8B9797F4D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07DC4-57EF-3D58-8467-C30977F4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81020-0542-FF57-C032-DE6DCF28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70872B-3CCA-D35F-421C-4B4ADC6F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0C249-1BD7-40C0-0A0C-1B6C2EA5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0E345A-1383-51BC-E932-3B01EAA1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D0D8D-28AA-7B30-7E9E-91C8CB12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7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FB50F-9BAB-633D-94F7-A48716E1D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EA0A8-F5CD-9DFD-1E4C-66635847A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269D1-B02B-E58B-4D80-C3C40F56E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70B805-E847-4EAC-7BC7-F354369C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22783D-431C-CF80-A4DA-3D40BFF2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2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23046-ED7D-A34D-EFF0-C18901FC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5A12D-7C9B-A879-64D3-B8DB51A52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1"/>
            </a:lvl1pPr>
            <a:lvl2pPr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93A47C-E466-C13D-8E00-0797EC020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1"/>
            </a:lvl1pPr>
            <a:lvl2pPr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6D0D-C3EB-687E-431E-FA48F19B1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B6E2B2-E917-5FA6-C674-7DF238E3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77FDC2-4742-023D-BB14-16A498DA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3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3AD6A-5C88-9673-1ACE-2236D612F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4281B4-44E7-0943-B8F0-59632462D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4DEA5C-1B74-3ED1-881D-B172B90BB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6F3E1B-52D5-5863-1CDF-94CE6D47C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DCB112-2FA8-72C5-2936-1359E4708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9BCA5D-0DA4-3B72-387D-FE8BA1C2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1AC66C-2CAC-998A-DCE9-87E8CED5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EC27E8-EA08-689B-A3C1-71881720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1DDFB-DC8F-0B5D-42CA-8FD20387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29C7EA-2AD2-99A1-5FD9-9C65C021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47009B-E159-ABE4-A693-6BF0EB31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01A515-C3B3-8B5E-F9B2-24BD0523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6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0F2849-35A5-6BAD-F044-8B07BB7F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934640-E465-53BA-69DC-C96DBDCB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71A53-4911-023A-5844-EBD2DC2E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9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FE14B-21E8-50FE-DDB0-928F7B2B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1C4DBD-67FD-7C68-893E-0FD8B66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9DF26F-A68E-B2B6-03DF-DAC50434A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89C0B0-B3F8-0AE8-B7E6-898C20DC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38559-DC7E-E2C5-6998-B7D32CAD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08EC26-A2C2-4B43-4533-B363BC9E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42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CFF4E-762A-B93F-DE94-92AD79F1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900CC-037B-5805-8A18-302946557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17A22D-84BB-1973-3E12-2B6271B52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D89889-9374-7617-09A6-BCB1F5A9B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C497BD-9C58-C69C-E4EE-8D2FA7A2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90A96-AD9E-13C4-BDB6-01EC24F1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21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384302-CD9F-1594-86FC-DEFB212F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0CB5FC-B9CE-C22B-9FAB-033860D7F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C5703A-F70D-BDC6-609C-E61E43018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C071BB-08F5-40EB-942C-75AC8334997A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32818-9212-6638-7266-F9835E568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25B17E-012E-EF99-D947-DAC90EBF5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A1DA20-5B95-41E7-B7DD-F2FF8EA7AD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8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D6CC7-2C71-D5BE-A380-49C5203C5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b="1" dirty="0"/>
              <a:t>Path Planning</a:t>
            </a:r>
            <a:endParaRPr lang="ko-KR" altLang="en-US" sz="80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9B78AA-0D8E-CE42-10EF-1DF304FBF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7492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자료구조 및 알고리즘</a:t>
            </a:r>
            <a:endParaRPr lang="en-US" altLang="ko-KR" sz="1800" dirty="0"/>
          </a:p>
          <a:p>
            <a:r>
              <a:rPr lang="ko-KR" altLang="en-US" sz="1800" dirty="0"/>
              <a:t>지능로봇공학과 </a:t>
            </a:r>
            <a:r>
              <a:rPr lang="en-US" altLang="ko-KR" sz="1800" dirty="0"/>
              <a:t>2023042028 </a:t>
            </a:r>
            <a:r>
              <a:rPr lang="ko-KR" altLang="en-US" sz="1800" dirty="0" err="1"/>
              <a:t>권택주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8477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C7902-7211-3407-3833-AD48DA7F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 </a:t>
            </a:r>
            <a:r>
              <a:rPr lang="en-US" altLang="ko-KR" dirty="0"/>
              <a:t>– Graph.cpp/.h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899C1-814F-35FE-1DC0-DCF6CA6BA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dirty="0"/>
              <a:t>Graph.cpp</a:t>
            </a:r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클래스 구현</a:t>
            </a:r>
            <a:r>
              <a:rPr lang="en-US" altLang="ko-KR" dirty="0"/>
              <a:t>. </a:t>
            </a:r>
            <a:r>
              <a:rPr lang="en-US" altLang="ko-KR" dirty="0" err="1"/>
              <a:t>MapParser</a:t>
            </a:r>
            <a:r>
              <a:rPr lang="ko-KR" altLang="en-US" dirty="0"/>
              <a:t>에서 받은 장애물 정보를 기반으로 유효한 인접 정점 리스트 </a:t>
            </a:r>
            <a:r>
              <a:rPr lang="en-US" altLang="ko-KR" dirty="0"/>
              <a:t>_adj </a:t>
            </a:r>
            <a:r>
              <a:rPr lang="ko-KR" altLang="en-US" dirty="0"/>
              <a:t>생성</a:t>
            </a:r>
            <a:r>
              <a:rPr lang="en-US" altLang="ko-KR" dirty="0"/>
              <a:t>. 8</a:t>
            </a:r>
            <a:r>
              <a:rPr lang="ko-KR" altLang="en-US" dirty="0"/>
              <a:t>방향 이동 지원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D90F2D-19A4-D0C5-B0F0-9F5389EF6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/>
              <a:t>Graph.h</a:t>
            </a:r>
            <a:endParaRPr lang="en-US" altLang="ko-KR" b="1" dirty="0"/>
          </a:p>
          <a:p>
            <a:pPr lvl="1"/>
            <a:r>
              <a:rPr lang="en-US" altLang="ko-KR" dirty="0"/>
              <a:t>Edge</a:t>
            </a:r>
            <a:r>
              <a:rPr lang="ko-KR" altLang="en-US" dirty="0"/>
              <a:t> 구조체와 </a:t>
            </a:r>
            <a:r>
              <a:rPr lang="en-US" altLang="ko-KR" dirty="0"/>
              <a:t>graph </a:t>
            </a:r>
            <a:r>
              <a:rPr lang="ko-KR" altLang="en-US" dirty="0"/>
              <a:t>클래스 선언</a:t>
            </a:r>
            <a:endParaRPr lang="en-US" altLang="ko-KR" dirty="0"/>
          </a:p>
          <a:p>
            <a:pPr lvl="1"/>
            <a:r>
              <a:rPr lang="ko-KR" altLang="en-US" dirty="0"/>
              <a:t>그래프 관련 </a:t>
            </a:r>
            <a:r>
              <a:rPr lang="ko-KR" altLang="en-US" dirty="0" err="1"/>
              <a:t>유틸</a:t>
            </a:r>
            <a:r>
              <a:rPr lang="ko-KR" altLang="en-US" dirty="0"/>
              <a:t> 함수 포함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25CFF4-A219-43B7-25EB-56FFACA2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6" y="3610406"/>
            <a:ext cx="2951544" cy="2150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7A043D-E82F-A7A2-E841-30A64DAD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242" y="3610405"/>
            <a:ext cx="3557957" cy="21503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8E6979-384F-9659-76E7-6DAFA135A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276" y="3112175"/>
            <a:ext cx="3181718" cy="20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6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C7902-7211-3407-3833-AD48DA7F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 </a:t>
            </a:r>
            <a:r>
              <a:rPr lang="en-US" altLang="ko-KR" dirty="0"/>
              <a:t>– MapParser.cpp/.h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899C1-814F-35FE-1DC0-DCF6CA6BA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dirty="0"/>
              <a:t>MapParser.cpp</a:t>
            </a:r>
          </a:p>
          <a:p>
            <a:pPr lvl="1"/>
            <a:r>
              <a:rPr lang="en-US" altLang="ko-KR" dirty="0"/>
              <a:t>Map.txt </a:t>
            </a:r>
            <a:r>
              <a:rPr lang="ko-KR" altLang="en-US" dirty="0"/>
              <a:t>파일을 읽고</a:t>
            </a:r>
            <a:r>
              <a:rPr lang="en-US" altLang="ko-KR" dirty="0"/>
              <a:t> </a:t>
            </a:r>
            <a:r>
              <a:rPr lang="ko-KR" altLang="en-US" dirty="0"/>
              <a:t>장애물 정보를 </a:t>
            </a:r>
            <a:r>
              <a:rPr lang="ko-KR" altLang="en-US" dirty="0" err="1"/>
              <a:t>파싱하여</a:t>
            </a:r>
            <a:r>
              <a:rPr lang="ko-KR" altLang="en-US" dirty="0"/>
              <a:t> 내부 격자에 저장</a:t>
            </a:r>
            <a:endParaRPr lang="en-US" altLang="ko-KR" dirty="0"/>
          </a:p>
          <a:p>
            <a:pPr lvl="1"/>
            <a:r>
              <a:rPr lang="en-US" altLang="ko-KR" dirty="0" err="1"/>
              <a:t>isObs</a:t>
            </a:r>
            <a:r>
              <a:rPr lang="en-US" altLang="ko-KR" dirty="0"/>
              <a:t>(</a:t>
            </a:r>
            <a:r>
              <a:rPr lang="en-US" altLang="ko-KR" dirty="0" err="1"/>
              <a:t>y,x</a:t>
            </a:r>
            <a:r>
              <a:rPr lang="en-US" altLang="ko-KR" dirty="0"/>
              <a:t>)</a:t>
            </a:r>
            <a:r>
              <a:rPr lang="ko-KR" altLang="en-US" dirty="0"/>
              <a:t>로 장애물 여부 판별 가능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D90F2D-19A4-D0C5-B0F0-9F5389EF6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/>
              <a:t>MapParser.h</a:t>
            </a:r>
            <a:endParaRPr lang="en-US" altLang="ko-KR" b="1" dirty="0"/>
          </a:p>
          <a:p>
            <a:pPr lvl="1"/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구조체와 </a:t>
            </a:r>
            <a:r>
              <a:rPr lang="en-US" altLang="ko-KR" dirty="0" err="1"/>
              <a:t>MapParser</a:t>
            </a:r>
            <a:r>
              <a:rPr lang="en-US" altLang="ko-KR" dirty="0"/>
              <a:t> </a:t>
            </a:r>
            <a:r>
              <a:rPr lang="ko-KR" altLang="en-US" dirty="0"/>
              <a:t>클래스 선언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72208C-97F7-ECD6-E66A-D84D7F83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51" y="3429000"/>
            <a:ext cx="4429124" cy="28156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034E31-4EE1-88C3-3C7B-9A7CD389F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94" y="3079461"/>
            <a:ext cx="4899306" cy="25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7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C7902-7211-3407-3833-AD48DA7F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 </a:t>
            </a:r>
            <a:r>
              <a:rPr lang="en-US" altLang="ko-KR" dirty="0"/>
              <a:t>– PathUtils.cpp/.h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899C1-814F-35FE-1DC0-DCF6CA6BA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dirty="0"/>
              <a:t>PathUtils.</a:t>
            </a:r>
            <a:r>
              <a:rPr lang="en-US" altLang="ko-KR" dirty="0"/>
              <a:t>cpp</a:t>
            </a:r>
          </a:p>
          <a:p>
            <a:pPr lvl="1"/>
            <a:r>
              <a:rPr lang="en-US" altLang="ko-KR" dirty="0"/>
              <a:t>Backtrack()</a:t>
            </a:r>
            <a:r>
              <a:rPr lang="ko-KR" altLang="en-US" dirty="0"/>
              <a:t>으로 부모 포인터를 따라 경로 복원</a:t>
            </a:r>
            <a:r>
              <a:rPr lang="en-US" altLang="ko-KR" dirty="0"/>
              <a:t>, </a:t>
            </a:r>
            <a:r>
              <a:rPr lang="ko-KR" altLang="en-US" dirty="0"/>
              <a:t>경로의 총 길이 계산 함수를 제공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D90F2D-19A4-D0C5-B0F0-9F5389EF6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b="1" dirty="0" err="1"/>
              <a:t>PahtU</a:t>
            </a:r>
            <a:r>
              <a:rPr lang="en-US" altLang="ko-KR" dirty="0" err="1"/>
              <a:t>tils.h</a:t>
            </a:r>
            <a:endParaRPr lang="en-US" altLang="ko-KR" dirty="0"/>
          </a:p>
          <a:p>
            <a:pPr lvl="1"/>
            <a:r>
              <a:rPr lang="en-US" altLang="ko-KR" dirty="0" err="1"/>
              <a:t>GridPath</a:t>
            </a:r>
            <a:r>
              <a:rPr lang="en-US" altLang="ko-KR" dirty="0"/>
              <a:t>, </a:t>
            </a:r>
            <a:r>
              <a:rPr lang="en-US" altLang="ko-KR" dirty="0" err="1"/>
              <a:t>ContPath</a:t>
            </a:r>
            <a:r>
              <a:rPr lang="en-US" altLang="ko-KR" dirty="0"/>
              <a:t> </a:t>
            </a:r>
            <a:r>
              <a:rPr lang="ko-KR" altLang="en-US" dirty="0"/>
              <a:t>타입 정의 및 </a:t>
            </a:r>
            <a:r>
              <a:rPr lang="en-US" altLang="ko-KR" dirty="0"/>
              <a:t>backtrack, length </a:t>
            </a:r>
            <a:r>
              <a:rPr lang="ko-KR" altLang="en-US" dirty="0"/>
              <a:t>함수 선언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B77337-0D5D-F16F-CC67-37F896AD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1" y="3429000"/>
            <a:ext cx="3300620" cy="2415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2CA798-019D-9233-1F9B-E32645426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291" y="3429000"/>
            <a:ext cx="2880763" cy="24157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9E3DAE-54A5-8472-B119-2BDC2ACD2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467" y="3043305"/>
            <a:ext cx="4750948" cy="24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4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C7902-7211-3407-3833-AD48DA7F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 </a:t>
            </a:r>
            <a:r>
              <a:rPr lang="en-US" altLang="ko-KR" dirty="0"/>
              <a:t>– PriorityQueue.cpp/.h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899C1-814F-35FE-1DC0-DCF6CA6BA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dirty="0"/>
              <a:t>PriorityQueue.cpp</a:t>
            </a:r>
          </a:p>
          <a:p>
            <a:pPr lvl="1"/>
            <a:r>
              <a:rPr lang="en-US" altLang="ko-KR" dirty="0" err="1"/>
              <a:t>PriorityQueue</a:t>
            </a:r>
            <a:r>
              <a:rPr lang="en-US" altLang="ko-KR" dirty="0"/>
              <a:t> </a:t>
            </a:r>
            <a:r>
              <a:rPr lang="ko-KR" altLang="en-US" dirty="0"/>
              <a:t>클래스 구현</a:t>
            </a:r>
            <a:r>
              <a:rPr lang="en-US" altLang="ko-KR" dirty="0"/>
              <a:t>, </a:t>
            </a:r>
            <a:r>
              <a:rPr lang="ko-KR" altLang="en-US" dirty="0"/>
              <a:t>우선순위가 가장 낮은 키를 가진 노드를 </a:t>
            </a:r>
            <a:r>
              <a:rPr lang="en-US" altLang="ko-KR" dirty="0"/>
              <a:t>pop </a:t>
            </a:r>
            <a:r>
              <a:rPr lang="ko-KR" altLang="en-US" dirty="0"/>
              <a:t>하는 최소 </a:t>
            </a:r>
            <a:r>
              <a:rPr lang="ko-KR" altLang="en-US" dirty="0" err="1"/>
              <a:t>힙</a:t>
            </a:r>
            <a:r>
              <a:rPr lang="ko-KR" altLang="en-US" dirty="0"/>
              <a:t> 구조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D90F2D-19A4-D0C5-B0F0-9F5389EF6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b="1" dirty="0" err="1"/>
              <a:t>PriorityQueue.h</a:t>
            </a:r>
            <a:endParaRPr lang="en-US" altLang="ko-KR" b="1" dirty="0"/>
          </a:p>
          <a:p>
            <a:pPr lvl="1"/>
            <a:r>
              <a:rPr lang="en-US" altLang="ko-KR" dirty="0" err="1"/>
              <a:t>PQNode</a:t>
            </a:r>
            <a:r>
              <a:rPr lang="en-US" altLang="ko-KR" dirty="0"/>
              <a:t> </a:t>
            </a:r>
            <a:r>
              <a:rPr lang="ko-KR" altLang="en-US" dirty="0"/>
              <a:t>구조체와 </a:t>
            </a:r>
            <a:r>
              <a:rPr lang="en-US" altLang="ko-KR" dirty="0" err="1"/>
              <a:t>PriorityQueue</a:t>
            </a:r>
            <a:r>
              <a:rPr lang="en-US" altLang="ko-KR" dirty="0"/>
              <a:t> </a:t>
            </a:r>
            <a:r>
              <a:rPr lang="ko-KR" altLang="en-US" dirty="0"/>
              <a:t>클래스 선언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9B81F1-D4E3-4D4D-27BB-52FE7A73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72" y="3259712"/>
            <a:ext cx="4130714" cy="256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D33742-3281-E233-A1B2-6119109A7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13" y="3016622"/>
            <a:ext cx="3378656" cy="30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4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BC7902-7211-3407-3833-AD48DA7F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200"/>
              <a:t>Project </a:t>
            </a:r>
            <a:r>
              <a:rPr lang="ko-KR" altLang="en-US" sz="5200"/>
              <a:t>구성 </a:t>
            </a:r>
            <a:r>
              <a:rPr lang="en-US" altLang="ko-KR" sz="5200"/>
              <a:t>– main.cpp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59299F-2B7A-8511-4B1C-7937BC8D2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220" y="331311"/>
            <a:ext cx="2565348" cy="283464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899C1-814F-35FE-1DC0-DCF6CA6BA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3355848"/>
            <a:ext cx="6272784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2200" dirty="0"/>
              <a:t>Main.cpp</a:t>
            </a:r>
          </a:p>
          <a:p>
            <a:pPr lvl="1" latinLnBrk="0"/>
            <a:r>
              <a:rPr lang="ko-KR" altLang="en-US" sz="2200"/>
              <a:t>프로그램 진입점</a:t>
            </a:r>
            <a:r>
              <a:rPr lang="en-US" altLang="ko-KR" sz="2200"/>
              <a:t>. </a:t>
            </a:r>
            <a:r>
              <a:rPr lang="en-US" altLang="ko-KR" sz="2200" dirty="0"/>
              <a:t>Map.txt</a:t>
            </a:r>
            <a:r>
              <a:rPr lang="ko-KR" altLang="en-US" sz="2200" dirty="0"/>
              <a:t>를 로드 후</a:t>
            </a:r>
            <a:r>
              <a:rPr lang="en-US" altLang="ko-KR" sz="2200" dirty="0"/>
              <a:t> Graph </a:t>
            </a:r>
            <a:r>
              <a:rPr lang="ko-KR" altLang="en-US" sz="2200" dirty="0"/>
              <a:t>생성 후 </a:t>
            </a:r>
            <a:r>
              <a:rPr lang="en-US" altLang="ko-KR" sz="2200" dirty="0"/>
              <a:t>A*, Dijkstra, RRT* </a:t>
            </a:r>
            <a:r>
              <a:rPr lang="ko-KR" altLang="en-US" sz="2200" dirty="0"/>
              <a:t>알고리즘 실행</a:t>
            </a:r>
            <a:r>
              <a:rPr lang="en-US" altLang="ko-KR" sz="2200" dirty="0"/>
              <a:t>.</a:t>
            </a:r>
          </a:p>
          <a:p>
            <a:pPr lvl="1" latinLnBrk="0"/>
            <a:r>
              <a:rPr lang="ko-KR" altLang="en-US" sz="2200" dirty="0"/>
              <a:t>결과를 </a:t>
            </a:r>
            <a:r>
              <a:rPr lang="en-US" altLang="ko-KR" sz="2200" dirty="0"/>
              <a:t>path_*.txt </a:t>
            </a:r>
            <a:r>
              <a:rPr lang="ko-KR" altLang="en-US" sz="2200" dirty="0"/>
              <a:t>파일로 저장</a:t>
            </a:r>
            <a:r>
              <a:rPr lang="en-US" altLang="ko-KR" sz="2200" dirty="0"/>
              <a:t>, </a:t>
            </a:r>
            <a:r>
              <a:rPr lang="ko-KR" altLang="en-US" sz="2200" dirty="0"/>
              <a:t>시간 및 경로 길이 출력</a:t>
            </a:r>
            <a:endParaRPr lang="en-US" altLang="ko-KR" sz="2200" dirty="0"/>
          </a:p>
          <a:p>
            <a:pPr lvl="1" latinLnBrk="0"/>
            <a:r>
              <a:rPr lang="ko-KR" altLang="en-US" sz="2200" dirty="0"/>
              <a:t>이후 </a:t>
            </a:r>
            <a:r>
              <a:rPr lang="en-US" altLang="ko-KR" sz="2200" dirty="0"/>
              <a:t>python code </a:t>
            </a:r>
            <a:r>
              <a:rPr lang="ko-KR" altLang="en-US" sz="2200" dirty="0"/>
              <a:t>연결 후 시각화</a:t>
            </a:r>
            <a:endParaRPr lang="en-US" altLang="ko-KR" sz="2200" dirty="0"/>
          </a:p>
          <a:p>
            <a:pPr latinLnBrk="0"/>
            <a:endParaRPr lang="en-US" altLang="ko-KR" sz="2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D83B31-66B2-BC64-9EE9-0A2EC516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14" y="3343830"/>
            <a:ext cx="266456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0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BC7902-7211-3407-3833-AD48DA7F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</a:t>
            </a:r>
            <a:r>
              <a:rPr lang="ko-KR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구성 </a:t>
            </a:r>
            <a:r>
              <a:rPr lang="en-US" altLang="ko-KR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FileIO.h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D90F2D-19A4-D0C5-B0F0-9F5389EF6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2200"/>
              <a:t>FileIO.h</a:t>
            </a:r>
          </a:p>
          <a:p>
            <a:pPr lvl="1" latinLnBrk="0"/>
            <a:r>
              <a:rPr lang="en-US" altLang="ko-KR" sz="2200"/>
              <a:t>saveGridPath, saveContPaht </a:t>
            </a:r>
            <a:r>
              <a:rPr lang="ko-KR" altLang="en-US" sz="2200"/>
              <a:t>파일 저장용 </a:t>
            </a:r>
            <a:r>
              <a:rPr lang="en-US" altLang="ko-KR" sz="2200"/>
              <a:t>inline </a:t>
            </a:r>
            <a:r>
              <a:rPr lang="ko-KR" altLang="en-US" sz="2200"/>
              <a:t>함수 선언</a:t>
            </a:r>
            <a:endParaRPr lang="en-US" altLang="ko-KR" sz="2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7458C9-D7E6-F33C-AC17-E0E681F3E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50253"/>
            <a:ext cx="6903720" cy="55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11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C7902-7211-3407-3833-AD48DA7F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 </a:t>
            </a:r>
            <a:r>
              <a:rPr lang="en-US" altLang="ko-KR" dirty="0"/>
              <a:t>– visualize.py/map.txt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899C1-814F-35FE-1DC0-DCF6CA6BA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dirty="0"/>
              <a:t>Visualize.py</a:t>
            </a:r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시각화 스크립트</a:t>
            </a:r>
            <a:r>
              <a:rPr lang="en-US" altLang="ko-KR" dirty="0"/>
              <a:t>, path_X.txt </a:t>
            </a:r>
            <a:r>
              <a:rPr lang="ko-KR" altLang="en-US" dirty="0"/>
              <a:t>을 읽어 </a:t>
            </a:r>
            <a:r>
              <a:rPr lang="en-US" altLang="ko-KR" dirty="0"/>
              <a:t>matplotlib</a:t>
            </a:r>
            <a:r>
              <a:rPr lang="ko-KR" altLang="en-US" dirty="0"/>
              <a:t>으로 시각적 경로 출력</a:t>
            </a:r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DBC392B4-4234-CB33-0A5B-87E4FE2A6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81779"/>
          </a:xfrm>
        </p:spPr>
        <p:txBody>
          <a:bodyPr/>
          <a:lstStyle/>
          <a:p>
            <a:r>
              <a:rPr lang="en-US" altLang="ko-KR" b="1" dirty="0"/>
              <a:t>Map.txt</a:t>
            </a:r>
          </a:p>
          <a:p>
            <a:pPr lvl="1"/>
            <a:r>
              <a:rPr lang="ko-KR" altLang="en-US" dirty="0"/>
              <a:t>장애물 정보를 정의하는 핵심 입력 파일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7AA1AC63-7DFC-5305-3E26-823DC12447AA}"/>
              </a:ext>
            </a:extLst>
          </p:cNvPr>
          <p:cNvSpPr txBox="1">
            <a:spLocks/>
          </p:cNvSpPr>
          <p:nvPr/>
        </p:nvSpPr>
        <p:spPr>
          <a:xfrm>
            <a:off x="6152744" y="3634973"/>
            <a:ext cx="5181600" cy="2464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Path_*.txt</a:t>
            </a:r>
          </a:p>
          <a:p>
            <a:pPr lvl="1"/>
            <a:r>
              <a:rPr lang="ko-KR" altLang="en-US" dirty="0"/>
              <a:t>알고리즘들이 찾은 최종 경로 저장</a:t>
            </a:r>
            <a:endParaRPr lang="en-US" altLang="ko-KR" dirty="0"/>
          </a:p>
          <a:p>
            <a:pPr lvl="1"/>
            <a:r>
              <a:rPr lang="ko-KR" altLang="en-US" dirty="0"/>
              <a:t>시각화 및 후처리에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922D9-F88F-757B-BD37-78462199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700" y="3060015"/>
            <a:ext cx="2579058" cy="34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1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22F58C9-942A-DE38-E690-390BD53E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 결과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896AA90-00C2-45A7-A89B-04F4795AF4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성공 예제 </a:t>
            </a:r>
            <a:r>
              <a:rPr lang="en-US" altLang="ko-KR"/>
              <a:t>1]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3B86A1-7A15-D5F9-FD84-88A9C4D19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989" y="2032093"/>
            <a:ext cx="6530938" cy="40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22F58C9-942A-DE38-E690-390BD53E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896AA90-00C2-45A7-A89B-04F4795AF4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성공 예제 </a:t>
            </a:r>
            <a:r>
              <a:rPr lang="en-US" altLang="ko-KR" dirty="0"/>
              <a:t>2]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0D0C92-001F-D267-41C5-B151DCE1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069" y="1899396"/>
            <a:ext cx="6726072" cy="42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2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79681-702C-438B-5286-C30FDE82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D50EC-9AE7-28AE-B3DD-AEA3F888A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성공 사례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B82DD8-2EB1-2CEE-A09C-F86AC688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8" y="2705907"/>
            <a:ext cx="4863683" cy="30398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CDCADC-93E7-84A3-7B8F-76E1D23E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963" y="1765425"/>
            <a:ext cx="5323438" cy="332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4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63377-E54E-AE79-971C-46D4320B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99F4A-4F78-2302-928C-A23B956D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 </a:t>
            </a:r>
            <a:r>
              <a:rPr lang="ko-KR" altLang="en-US" dirty="0"/>
              <a:t>구성</a:t>
            </a:r>
            <a:endParaRPr lang="en-US" altLang="ko-KR" dirty="0"/>
          </a:p>
          <a:p>
            <a:r>
              <a:rPr lang="en-US" altLang="ko-KR" dirty="0"/>
              <a:t>Code </a:t>
            </a:r>
            <a:r>
              <a:rPr lang="ko-KR" altLang="en-US" dirty="0"/>
              <a:t>구성</a:t>
            </a:r>
            <a:endParaRPr lang="en-US" altLang="ko-KR" dirty="0"/>
          </a:p>
          <a:p>
            <a:r>
              <a:rPr lang="ko-KR" altLang="en-US" dirty="0"/>
              <a:t>실행 결과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sz="3200" dirty="0"/>
          </a:p>
          <a:p>
            <a:r>
              <a:rPr lang="ko-KR" altLang="en-US" sz="1400" b="1" u="sng" dirty="0"/>
              <a:t>알려드릴 점</a:t>
            </a:r>
            <a:r>
              <a:rPr lang="en-US" altLang="ko-KR" sz="1400" b="1" u="sng" dirty="0"/>
              <a:t> </a:t>
            </a:r>
            <a:r>
              <a:rPr lang="en-US" altLang="ko-KR" sz="1400" u="sng" dirty="0"/>
              <a:t>: </a:t>
            </a:r>
            <a:r>
              <a:rPr lang="ko-KR" altLang="en-US" sz="1400" u="sng" dirty="0"/>
              <a:t>기존 프로젝트를 우분투에서 돌린 후</a:t>
            </a:r>
            <a:r>
              <a:rPr lang="en-US" altLang="ko-KR" sz="1400" u="sng" dirty="0"/>
              <a:t>, </a:t>
            </a:r>
            <a:r>
              <a:rPr lang="ko-KR" altLang="en-US" sz="1400" u="sng" dirty="0"/>
              <a:t>윈도우로 돌리고 있어서 헤더 파일 주소가 약간 다르게 설정되어 있습니다</a:t>
            </a:r>
            <a:r>
              <a:rPr lang="en-US" altLang="ko-KR" sz="1400" u="sng" dirty="0"/>
              <a:t>.</a:t>
            </a:r>
            <a:endParaRPr lang="en-US" altLang="ko-KR" sz="3200" u="sng" dirty="0"/>
          </a:p>
        </p:txBody>
      </p:sp>
    </p:spTree>
    <p:extLst>
      <p:ext uri="{BB962C8B-B14F-4D97-AF65-F5344CB8AC3E}">
        <p14:creationId xmlns:p14="http://schemas.microsoft.com/office/powerpoint/2010/main" val="206921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FFD22-4158-4981-74D8-D26A8119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B670BF1-4E32-1F31-BF78-90E14B736467}"/>
              </a:ext>
            </a:extLst>
          </p:cNvPr>
          <p:cNvSpPr txBox="1">
            <a:spLocks/>
          </p:cNvSpPr>
          <p:nvPr/>
        </p:nvSpPr>
        <p:spPr>
          <a:xfrm>
            <a:off x="1840040" y="1820655"/>
            <a:ext cx="35718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Class</a:t>
            </a:r>
          </a:p>
          <a:p>
            <a:pPr lvl="1"/>
            <a:r>
              <a:rPr lang="en-US" altLang="ko-KR" dirty="0"/>
              <a:t>Graph Class</a:t>
            </a:r>
          </a:p>
          <a:p>
            <a:pPr lvl="1"/>
            <a:r>
              <a:rPr lang="en-US" altLang="ko-KR" dirty="0"/>
              <a:t>Priority Queue Class</a:t>
            </a:r>
          </a:p>
          <a:p>
            <a:pPr lvl="1"/>
            <a:r>
              <a:rPr lang="en-US" altLang="ko-KR" dirty="0"/>
              <a:t>RRT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</a:p>
          <a:p>
            <a:pPr lvl="1"/>
            <a:r>
              <a:rPr lang="en-US" altLang="ko-KR" dirty="0" err="1"/>
              <a:t>MapParser</a:t>
            </a:r>
            <a:r>
              <a:rPr lang="en-US" altLang="ko-KR" dirty="0"/>
              <a:t> Class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3CC1EDA-57E2-7223-B016-3CD8B5CD048F}"/>
              </a:ext>
            </a:extLst>
          </p:cNvPr>
          <p:cNvSpPr txBox="1">
            <a:spLocks/>
          </p:cNvSpPr>
          <p:nvPr/>
        </p:nvSpPr>
        <p:spPr>
          <a:xfrm>
            <a:off x="5150875" y="1719621"/>
            <a:ext cx="35718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Source</a:t>
            </a:r>
          </a:p>
          <a:p>
            <a:pPr lvl="1"/>
            <a:r>
              <a:rPr lang="en-US" altLang="ko-KR" dirty="0"/>
              <a:t>Main.cpp</a:t>
            </a:r>
          </a:p>
          <a:p>
            <a:pPr lvl="1"/>
            <a:r>
              <a:rPr lang="en-US" altLang="ko-KR" dirty="0"/>
              <a:t>Astar.cpp</a:t>
            </a:r>
          </a:p>
          <a:p>
            <a:pPr lvl="1"/>
            <a:r>
              <a:rPr lang="en-US" altLang="ko-KR" dirty="0"/>
              <a:t>Dijkstra.cpp</a:t>
            </a:r>
          </a:p>
          <a:p>
            <a:pPr lvl="1"/>
            <a:r>
              <a:rPr lang="en-US" altLang="ko-KR" dirty="0"/>
              <a:t>Graph.cpp</a:t>
            </a:r>
          </a:p>
          <a:p>
            <a:pPr lvl="1"/>
            <a:r>
              <a:rPr lang="en-US" altLang="ko-KR" dirty="0"/>
              <a:t>MapParser.cpp</a:t>
            </a:r>
          </a:p>
          <a:p>
            <a:pPr lvl="1"/>
            <a:r>
              <a:rPr lang="en-US" altLang="ko-KR" dirty="0"/>
              <a:t>PahtUtils.cpp</a:t>
            </a:r>
          </a:p>
          <a:p>
            <a:pPr lvl="1"/>
            <a:r>
              <a:rPr lang="en-US" altLang="ko-KR" dirty="0"/>
              <a:t>PriorityQueue.cpp</a:t>
            </a:r>
          </a:p>
          <a:p>
            <a:pPr lvl="1"/>
            <a:r>
              <a:rPr lang="en-US" altLang="ko-KR" dirty="0"/>
              <a:t>RRT.cpp</a:t>
            </a:r>
          </a:p>
          <a:p>
            <a:pPr lvl="1"/>
            <a:r>
              <a:rPr lang="en-US" altLang="ko-KR" dirty="0"/>
              <a:t>Visualize.py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29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34ADD-134F-FB27-1827-83482ED9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 </a:t>
            </a:r>
            <a:r>
              <a:rPr lang="en-US" altLang="ko-KR" dirty="0"/>
              <a:t>– Source</a:t>
            </a:r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733F4B0E-2590-A73D-4215-86559E65E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87343"/>
              </p:ext>
            </p:extLst>
          </p:nvPr>
        </p:nvGraphicFramePr>
        <p:xfrm>
          <a:off x="351182" y="2633629"/>
          <a:ext cx="11489635" cy="2081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7927">
                  <a:extLst>
                    <a:ext uri="{9D8B030D-6E8A-4147-A177-3AD203B41FA5}">
                      <a16:colId xmlns:a16="http://schemas.microsoft.com/office/drawing/2014/main" val="794324222"/>
                    </a:ext>
                  </a:extLst>
                </a:gridCol>
                <a:gridCol w="2297927">
                  <a:extLst>
                    <a:ext uri="{9D8B030D-6E8A-4147-A177-3AD203B41FA5}">
                      <a16:colId xmlns:a16="http://schemas.microsoft.com/office/drawing/2014/main" val="2583091577"/>
                    </a:ext>
                  </a:extLst>
                </a:gridCol>
                <a:gridCol w="2297927">
                  <a:extLst>
                    <a:ext uri="{9D8B030D-6E8A-4147-A177-3AD203B41FA5}">
                      <a16:colId xmlns:a16="http://schemas.microsoft.com/office/drawing/2014/main" val="183643062"/>
                    </a:ext>
                  </a:extLst>
                </a:gridCol>
                <a:gridCol w="2297927">
                  <a:extLst>
                    <a:ext uri="{9D8B030D-6E8A-4147-A177-3AD203B41FA5}">
                      <a16:colId xmlns:a16="http://schemas.microsoft.com/office/drawing/2014/main" val="3296576837"/>
                    </a:ext>
                  </a:extLst>
                </a:gridCol>
                <a:gridCol w="2297927">
                  <a:extLst>
                    <a:ext uri="{9D8B030D-6E8A-4147-A177-3AD203B41FA5}">
                      <a16:colId xmlns:a16="http://schemas.microsoft.com/office/drawing/2014/main" val="669693095"/>
                    </a:ext>
                  </a:extLst>
                </a:gridCol>
              </a:tblGrid>
              <a:tr h="618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Astar.cpp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Dijkstar.cpp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Graph.cpp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Main.cpp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FileIO.h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020673"/>
                  </a:ext>
                </a:extLst>
              </a:tr>
              <a:tr h="1336845"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A* </a:t>
                      </a:r>
                      <a:r>
                        <a:rPr lang="ko-KR" altLang="en-US" dirty="0"/>
                        <a:t>알고리즘 구현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/>
                        <a:t>휴리스틱 함수로 목표까지의 유클리드 거리 제곱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Dijkstra </a:t>
                      </a:r>
                      <a:r>
                        <a:rPr lang="ko-KR" altLang="en-US" dirty="0"/>
                        <a:t>알고리즘 구현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/>
                        <a:t>모든 정점에 대해 최단 거리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/>
                        <a:t>그래프 데이터 구조 정의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/>
                        <a:t>정점 </a:t>
                      </a:r>
                      <a:r>
                        <a:rPr lang="en-US" altLang="ko-KR" dirty="0"/>
                        <a:t>ID</a:t>
                      </a:r>
                      <a:r>
                        <a:rPr lang="ko-KR" altLang="en-US" dirty="0"/>
                        <a:t>와 좌표 변환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/>
                        <a:t>인접 리스트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/>
                        <a:t>프로그램 </a:t>
                      </a:r>
                      <a:r>
                        <a:rPr lang="ko-KR" altLang="en-US" dirty="0" err="1"/>
                        <a:t>진입점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Dijkstra, A*, RRT* </a:t>
                      </a:r>
                      <a:r>
                        <a:rPr lang="ko-KR" altLang="en-US" dirty="0"/>
                        <a:t>알고리즘 실행 및 경과 시간 측정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/>
                        <a:t>saveGridPath</a:t>
                      </a:r>
                      <a:r>
                        <a:rPr lang="en-US" altLang="ko-KR" dirty="0"/>
                        <a:t> : </a:t>
                      </a:r>
                      <a:r>
                        <a:rPr lang="ko-KR" altLang="en-US" dirty="0"/>
                        <a:t>경로를 </a:t>
                      </a:r>
                      <a:r>
                        <a:rPr lang="en-US" altLang="ko-KR" dirty="0" err="1"/>
                        <a:t>x,y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형태로 저장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 err="1"/>
                        <a:t>saveContPath</a:t>
                      </a:r>
                      <a:r>
                        <a:rPr lang="en-US" altLang="ko-KR" dirty="0"/>
                        <a:t> : </a:t>
                      </a:r>
                      <a:r>
                        <a:rPr lang="ko-KR" altLang="en-US" dirty="0"/>
                        <a:t>연속좌표 기반 경로 저장</a:t>
                      </a:r>
                      <a:endParaRPr lang="en-US" altLang="ko-KR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714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30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6E53D-562E-A9E7-502C-08EEB2F44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 </a:t>
            </a:r>
            <a:r>
              <a:rPr lang="en-US" altLang="ko-KR" dirty="0"/>
              <a:t>– Source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967892A-62E7-EB3D-9095-24BE90A66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184012"/>
              </p:ext>
            </p:extLst>
          </p:nvPr>
        </p:nvGraphicFramePr>
        <p:xfrm>
          <a:off x="572756" y="2559154"/>
          <a:ext cx="10937630" cy="2368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7526">
                  <a:extLst>
                    <a:ext uri="{9D8B030D-6E8A-4147-A177-3AD203B41FA5}">
                      <a16:colId xmlns:a16="http://schemas.microsoft.com/office/drawing/2014/main" val="3983618515"/>
                    </a:ext>
                  </a:extLst>
                </a:gridCol>
                <a:gridCol w="2187526">
                  <a:extLst>
                    <a:ext uri="{9D8B030D-6E8A-4147-A177-3AD203B41FA5}">
                      <a16:colId xmlns:a16="http://schemas.microsoft.com/office/drawing/2014/main" val="2512064659"/>
                    </a:ext>
                  </a:extLst>
                </a:gridCol>
                <a:gridCol w="2187526">
                  <a:extLst>
                    <a:ext uri="{9D8B030D-6E8A-4147-A177-3AD203B41FA5}">
                      <a16:colId xmlns:a16="http://schemas.microsoft.com/office/drawing/2014/main" val="2570443083"/>
                    </a:ext>
                  </a:extLst>
                </a:gridCol>
                <a:gridCol w="2187526">
                  <a:extLst>
                    <a:ext uri="{9D8B030D-6E8A-4147-A177-3AD203B41FA5}">
                      <a16:colId xmlns:a16="http://schemas.microsoft.com/office/drawing/2014/main" val="3148149972"/>
                    </a:ext>
                  </a:extLst>
                </a:gridCol>
                <a:gridCol w="2187526">
                  <a:extLst>
                    <a:ext uri="{9D8B030D-6E8A-4147-A177-3AD203B41FA5}">
                      <a16:colId xmlns:a16="http://schemas.microsoft.com/office/drawing/2014/main" val="1816115314"/>
                    </a:ext>
                  </a:extLst>
                </a:gridCol>
              </a:tblGrid>
              <a:tr h="817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MapParse.cpp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Pathutils.cpp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PriorityQueue.cpp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RRT.cpp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map.txt/path_*.txt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724593"/>
                  </a:ext>
                </a:extLst>
              </a:tr>
              <a:tr h="1551546"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Map.txt</a:t>
                      </a:r>
                      <a:r>
                        <a:rPr lang="ko-KR" altLang="en-US" dirty="0"/>
                        <a:t> 파일 파싱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/>
                        <a:t>사각형 장애물 정보 읽기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그리드에 표시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경로 복원 및 길이 계산 </a:t>
                      </a:r>
                      <a:r>
                        <a:rPr lang="ko-KR" altLang="en-US" dirty="0" err="1"/>
                        <a:t>유틸</a:t>
                      </a:r>
                      <a:r>
                        <a:rPr lang="ko-KR" altLang="en-US" dirty="0"/>
                        <a:t> 함수 모음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A*, Dijkstra</a:t>
                      </a:r>
                      <a:r>
                        <a:rPr lang="ko-KR" altLang="en-US" dirty="0"/>
                        <a:t>에서 경로 우선순위 관리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기본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RRT* </a:t>
                      </a:r>
                      <a:r>
                        <a:rPr lang="ko-KR" altLang="en-US" dirty="0"/>
                        <a:t>알고리즘 구현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/>
                        <a:t>장애물 충돌 검사 포함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Map : </a:t>
                      </a:r>
                      <a:r>
                        <a:rPr lang="ko-KR" altLang="en-US" dirty="0"/>
                        <a:t>장애물 정보 입력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Path : </a:t>
                      </a:r>
                      <a:r>
                        <a:rPr lang="ko-KR" altLang="en-US" dirty="0"/>
                        <a:t>각 알고리즘 최종 경로 출력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19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95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19417-2B67-3967-E6F4-BDB7AD89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 </a:t>
            </a:r>
            <a:r>
              <a:rPr lang="en-US" altLang="ko-KR" dirty="0"/>
              <a:t>- Class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81CEF7-88C4-56E7-5047-3DE8CD145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185019"/>
              </p:ext>
            </p:extLst>
          </p:nvPr>
        </p:nvGraphicFramePr>
        <p:xfrm>
          <a:off x="1308651" y="2036597"/>
          <a:ext cx="9574700" cy="2916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675">
                  <a:extLst>
                    <a:ext uri="{9D8B030D-6E8A-4147-A177-3AD203B41FA5}">
                      <a16:colId xmlns:a16="http://schemas.microsoft.com/office/drawing/2014/main" val="2207044255"/>
                    </a:ext>
                  </a:extLst>
                </a:gridCol>
                <a:gridCol w="2393675">
                  <a:extLst>
                    <a:ext uri="{9D8B030D-6E8A-4147-A177-3AD203B41FA5}">
                      <a16:colId xmlns:a16="http://schemas.microsoft.com/office/drawing/2014/main" val="2647066476"/>
                    </a:ext>
                  </a:extLst>
                </a:gridCol>
                <a:gridCol w="2393675">
                  <a:extLst>
                    <a:ext uri="{9D8B030D-6E8A-4147-A177-3AD203B41FA5}">
                      <a16:colId xmlns:a16="http://schemas.microsoft.com/office/drawing/2014/main" val="916420267"/>
                    </a:ext>
                  </a:extLst>
                </a:gridCol>
                <a:gridCol w="2393675">
                  <a:extLst>
                    <a:ext uri="{9D8B030D-6E8A-4147-A177-3AD203B41FA5}">
                      <a16:colId xmlns:a16="http://schemas.microsoft.com/office/drawing/2014/main" val="2846460040"/>
                    </a:ext>
                  </a:extLst>
                </a:gridCol>
              </a:tblGrid>
              <a:tr h="1004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Graph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RRT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Priority Queue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err="1"/>
                        <a:t>MapParser</a:t>
                      </a:r>
                      <a:endParaRPr lang="ko-KR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630530"/>
                  </a:ext>
                </a:extLst>
              </a:tr>
              <a:tr h="1911260"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20 x 20 </a:t>
                      </a:r>
                      <a:r>
                        <a:rPr lang="ko-KR" altLang="en-US" dirty="0"/>
                        <a:t>격자 기반 그래프 구성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셀 연결 정보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RRT </a:t>
                      </a:r>
                      <a:r>
                        <a:rPr lang="ko-KR" altLang="en-US" dirty="0"/>
                        <a:t>알고리즘 구현 클래스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dirty="0"/>
                        <a:t>경로 탐색 결과를 </a:t>
                      </a:r>
                      <a:r>
                        <a:rPr lang="en-US" altLang="ko-KR" dirty="0"/>
                        <a:t>path_R.txt</a:t>
                      </a:r>
                      <a:r>
                        <a:rPr lang="ko-KR" altLang="en-US" dirty="0"/>
                        <a:t>에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A, Dijkstra</a:t>
                      </a:r>
                      <a:r>
                        <a:rPr lang="ko-KR" altLang="en-US" dirty="0"/>
                        <a:t>에서 사용하는 최소 </a:t>
                      </a:r>
                      <a:r>
                        <a:rPr lang="ko-KR" altLang="en-US" dirty="0" err="1"/>
                        <a:t>힙</a:t>
                      </a:r>
                      <a:r>
                        <a:rPr lang="ko-KR" altLang="en-US" dirty="0"/>
                        <a:t> 기반 우선순위 큐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A*, Dijkstra</a:t>
                      </a:r>
                      <a:r>
                        <a:rPr lang="ko-KR" altLang="en-US" dirty="0"/>
                        <a:t>에서 우선순위 정점 선택용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dirty="0"/>
                        <a:t>Map.txt</a:t>
                      </a:r>
                      <a:r>
                        <a:rPr lang="ko-KR" altLang="en-US" dirty="0"/>
                        <a:t>에서 장애물 정보 파싱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28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71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C7902-7211-3407-3833-AD48DA7F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 </a:t>
            </a:r>
            <a:r>
              <a:rPr lang="en-US" altLang="ko-KR" dirty="0"/>
              <a:t>– Astar.cpp/.h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899C1-814F-35FE-1DC0-DCF6CA6BA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dirty="0"/>
              <a:t>Astar.cpp</a:t>
            </a:r>
            <a:endParaRPr lang="en-US" altLang="ko-KR" dirty="0"/>
          </a:p>
          <a:p>
            <a:pPr lvl="1"/>
            <a:r>
              <a:rPr lang="en-US" altLang="ko-KR" dirty="0"/>
              <a:t>A* </a:t>
            </a:r>
            <a:r>
              <a:rPr lang="ko-KR" altLang="en-US" dirty="0"/>
              <a:t>알고리즘 구현</a:t>
            </a:r>
            <a:r>
              <a:rPr lang="en-US" altLang="ko-KR" dirty="0"/>
              <a:t>, </a:t>
            </a:r>
            <a:r>
              <a:rPr lang="ko-KR" altLang="en-US" dirty="0"/>
              <a:t>거리 정보</a:t>
            </a:r>
            <a:r>
              <a:rPr lang="en-US" altLang="ko-KR" dirty="0"/>
              <a:t>(g)</a:t>
            </a:r>
            <a:r>
              <a:rPr lang="ko-KR" altLang="en-US" dirty="0"/>
              <a:t>와 휴리스틱</a:t>
            </a:r>
            <a:r>
              <a:rPr lang="en-US" altLang="ko-KR" dirty="0"/>
              <a:t>(h)</a:t>
            </a:r>
            <a:r>
              <a:rPr lang="ko-KR" altLang="en-US" dirty="0"/>
              <a:t>을 합한 </a:t>
            </a:r>
            <a:r>
              <a:rPr lang="en-US" altLang="ko-KR" dirty="0"/>
              <a:t>f</a:t>
            </a:r>
            <a:r>
              <a:rPr lang="ko-KR" altLang="en-US" dirty="0"/>
              <a:t>값을 기반으로 </a:t>
            </a:r>
            <a:r>
              <a:rPr lang="en-US" altLang="ko-KR" dirty="0"/>
              <a:t>Priority Queue</a:t>
            </a:r>
            <a:r>
              <a:rPr lang="ko-KR" altLang="en-US" dirty="0"/>
              <a:t>에서 탐색</a:t>
            </a:r>
            <a:r>
              <a:rPr lang="en-US" altLang="ko-KR" dirty="0"/>
              <a:t>, </a:t>
            </a:r>
            <a:r>
              <a:rPr lang="ko-KR" altLang="en-US" dirty="0"/>
              <a:t>부모 포인터</a:t>
            </a:r>
            <a:r>
              <a:rPr lang="en-US" altLang="ko-KR" dirty="0"/>
              <a:t>(p)</a:t>
            </a:r>
            <a:r>
              <a:rPr lang="ko-KR" altLang="en-US" dirty="0"/>
              <a:t>기록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D90F2D-19A4-D0C5-B0F0-9F5389EF6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88540" cy="4351338"/>
          </a:xfrm>
        </p:spPr>
        <p:txBody>
          <a:bodyPr/>
          <a:lstStyle/>
          <a:p>
            <a:r>
              <a:rPr lang="en-US" altLang="ko-KR" dirty="0" err="1"/>
              <a:t>Astar.h</a:t>
            </a:r>
            <a:endParaRPr lang="en-US" altLang="ko-KR" dirty="0"/>
          </a:p>
          <a:p>
            <a:pPr lvl="1"/>
            <a:r>
              <a:rPr lang="en-US" altLang="ko-KR" dirty="0" err="1"/>
              <a:t>ASRes</a:t>
            </a:r>
            <a:r>
              <a:rPr lang="en-US" altLang="ko-KR" dirty="0"/>
              <a:t> </a:t>
            </a:r>
            <a:r>
              <a:rPr lang="ko-KR" altLang="en-US" dirty="0"/>
              <a:t>구조체와 </a:t>
            </a:r>
            <a:r>
              <a:rPr lang="en-US" altLang="ko-KR" dirty="0" err="1"/>
              <a:t>astar</a:t>
            </a:r>
            <a:r>
              <a:rPr lang="en-US" altLang="ko-KR" dirty="0"/>
              <a:t>() </a:t>
            </a:r>
            <a:r>
              <a:rPr lang="ko-KR" altLang="en-US" dirty="0"/>
              <a:t>함수 선언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1B152-3FE8-DBB3-0B7E-3BBFEE00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04" y="3680462"/>
            <a:ext cx="4554412" cy="26314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D90BFB-67C2-0211-4643-55A8464A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57" y="2905032"/>
            <a:ext cx="3370498" cy="13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3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C7902-7211-3407-3833-AD48DA7F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 </a:t>
            </a:r>
            <a:r>
              <a:rPr lang="en-US" altLang="ko-KR" dirty="0"/>
              <a:t>– Dijkstra.cpp/.h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899C1-814F-35FE-1DC0-DCF6CA6BA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dirty="0"/>
              <a:t>Dijkstra.cpp</a:t>
            </a:r>
          </a:p>
          <a:p>
            <a:pPr lvl="1"/>
            <a:r>
              <a:rPr lang="en-US" altLang="ko-KR" dirty="0"/>
              <a:t>Dijkstra </a:t>
            </a:r>
            <a:r>
              <a:rPr lang="ko-KR" altLang="en-US" dirty="0"/>
              <a:t>알고리즘 구현</a:t>
            </a:r>
            <a:r>
              <a:rPr lang="en-US" altLang="ko-KR" dirty="0"/>
              <a:t>. </a:t>
            </a:r>
            <a:r>
              <a:rPr lang="ko-KR" altLang="en-US" dirty="0"/>
              <a:t>모든 정점에 대한 최단 거리 </a:t>
            </a:r>
            <a:r>
              <a:rPr lang="en-US" altLang="ko-KR" dirty="0"/>
              <a:t>(d)</a:t>
            </a:r>
            <a:r>
              <a:rPr lang="ko-KR" altLang="en-US" dirty="0"/>
              <a:t>와 부모 포인터 </a:t>
            </a:r>
            <a:r>
              <a:rPr lang="en-US" altLang="ko-KR" dirty="0"/>
              <a:t>(p) </a:t>
            </a:r>
            <a:r>
              <a:rPr lang="ko-KR" altLang="en-US" dirty="0"/>
              <a:t>기록</a:t>
            </a:r>
            <a:r>
              <a:rPr lang="en-US" altLang="ko-KR" dirty="0"/>
              <a:t>, </a:t>
            </a:r>
            <a:r>
              <a:rPr lang="ko-KR" altLang="en-US" dirty="0"/>
              <a:t>휴리스틱 없이 거리만 기준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D90F2D-19A4-D0C5-B0F0-9F5389EF62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/>
              <a:t>Dijkstra.h</a:t>
            </a:r>
            <a:endParaRPr lang="en-US" altLang="ko-KR" dirty="0"/>
          </a:p>
          <a:p>
            <a:pPr lvl="1"/>
            <a:r>
              <a:rPr lang="en-US" altLang="ko-KR" dirty="0" err="1"/>
              <a:t>SPRes</a:t>
            </a:r>
            <a:r>
              <a:rPr lang="en-US" altLang="ko-KR" dirty="0"/>
              <a:t> </a:t>
            </a:r>
            <a:r>
              <a:rPr lang="ko-KR" altLang="en-US" dirty="0"/>
              <a:t>구조체와 </a:t>
            </a:r>
            <a:r>
              <a:rPr lang="en-US" altLang="ko-KR" dirty="0"/>
              <a:t>Dijkstra() </a:t>
            </a:r>
            <a:r>
              <a:rPr lang="ko-KR" altLang="en-US" dirty="0"/>
              <a:t>함수 선언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7951CD-520B-488A-1CD4-C2C40F53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63" y="3198408"/>
            <a:ext cx="3618939" cy="14443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C416CD-FB1D-D556-19B7-456DDAA2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89" y="4769565"/>
            <a:ext cx="4365523" cy="17745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EFAF4A-5EE8-5915-9B26-13F7BE248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38" y="2903173"/>
            <a:ext cx="5181601" cy="14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0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C7902-7211-3407-3833-AD48DA7F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</a:t>
            </a:r>
            <a:r>
              <a:rPr lang="ko-KR" altLang="en-US" dirty="0"/>
              <a:t>구성 </a:t>
            </a:r>
            <a:r>
              <a:rPr lang="en-US" altLang="ko-KR" dirty="0"/>
              <a:t>– RRT.cpp/.h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899C1-814F-35FE-1DC0-DCF6CA6BA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471" y="1825625"/>
            <a:ext cx="5181601" cy="4351338"/>
          </a:xfrm>
        </p:spPr>
        <p:txBody>
          <a:bodyPr/>
          <a:lstStyle/>
          <a:p>
            <a:r>
              <a:rPr lang="en-US" altLang="ko-KR" b="1" dirty="0"/>
              <a:t>RRT.cpp</a:t>
            </a:r>
          </a:p>
          <a:p>
            <a:pPr lvl="1"/>
            <a:r>
              <a:rPr lang="en-US" altLang="ko-KR" dirty="0"/>
              <a:t>RRT*</a:t>
            </a:r>
            <a:r>
              <a:rPr lang="ko-KR" altLang="en-US" dirty="0"/>
              <a:t> 알고리즘 구현</a:t>
            </a:r>
            <a:r>
              <a:rPr lang="en-US" altLang="ko-KR" dirty="0"/>
              <a:t>. </a:t>
            </a:r>
            <a:r>
              <a:rPr lang="ko-KR" altLang="en-US" dirty="0"/>
              <a:t>무작위 좌표로 노드를 확장하고 목표에 도달하는 경로 탐색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충돌 검사</a:t>
            </a:r>
            <a:r>
              <a:rPr lang="en-US" altLang="ko-KR" dirty="0"/>
              <a:t>, </a:t>
            </a:r>
            <a:r>
              <a:rPr lang="ko-KR" altLang="en-US" dirty="0"/>
              <a:t>거리 계산</a:t>
            </a:r>
            <a:r>
              <a:rPr lang="en-US" altLang="ko-KR" dirty="0"/>
              <a:t>, </a:t>
            </a:r>
            <a:r>
              <a:rPr lang="ko-KR" altLang="en-US" dirty="0"/>
              <a:t>최근접 노드 탐색 포함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636C67-470E-758B-D7A0-ED1914F1D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altLang="ko-KR" dirty="0" err="1"/>
              <a:t>RRT.h</a:t>
            </a:r>
            <a:endParaRPr lang="en-US" altLang="ko-KR" b="1" dirty="0"/>
          </a:p>
          <a:p>
            <a:pPr lvl="1"/>
            <a:r>
              <a:rPr lang="en-US" altLang="ko-KR" dirty="0" err="1"/>
              <a:t>Rnode</a:t>
            </a:r>
            <a:r>
              <a:rPr lang="en-US" altLang="ko-KR" dirty="0"/>
              <a:t>, </a:t>
            </a:r>
            <a:r>
              <a:rPr lang="en-US" altLang="ko-KR" dirty="0" err="1"/>
              <a:t>Rres</a:t>
            </a:r>
            <a:r>
              <a:rPr lang="en-US" altLang="ko-KR" dirty="0"/>
              <a:t> </a:t>
            </a:r>
            <a:r>
              <a:rPr lang="ko-KR" altLang="en-US" dirty="0"/>
              <a:t>구조체와</a:t>
            </a:r>
            <a:r>
              <a:rPr lang="en-US" altLang="ko-KR" dirty="0"/>
              <a:t> RRT </a:t>
            </a:r>
            <a:r>
              <a:rPr lang="ko-KR" altLang="en-US" dirty="0"/>
              <a:t>클래스 선언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C46F05-B8C2-86B2-4FAF-0DF483C85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07" y="3669398"/>
            <a:ext cx="3138246" cy="2875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7FD3B7-B3DD-D7C2-3BD2-B6E6E34D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90" y="3020470"/>
            <a:ext cx="4190661" cy="246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4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</TotalTime>
  <Words>726</Words>
  <Application>Microsoft Office PowerPoint</Application>
  <PresentationFormat>와이드스크린</PresentationFormat>
  <Paragraphs>129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테마</vt:lpstr>
      <vt:lpstr>Path Planning</vt:lpstr>
      <vt:lpstr>목차</vt:lpstr>
      <vt:lpstr>Project 구성</vt:lpstr>
      <vt:lpstr>Project 구성 – Source</vt:lpstr>
      <vt:lpstr>Project 구성 – Source</vt:lpstr>
      <vt:lpstr>Project 구성 - Class</vt:lpstr>
      <vt:lpstr>Project 구성 – Astar.cpp/.h</vt:lpstr>
      <vt:lpstr>Project 구성 – Dijkstra.cpp/.h</vt:lpstr>
      <vt:lpstr>Project 구성 – RRT.cpp/.h</vt:lpstr>
      <vt:lpstr>Project 구성 – Graph.cpp/.h</vt:lpstr>
      <vt:lpstr>Project 구성 – MapParser.cpp/.h</vt:lpstr>
      <vt:lpstr>Project 구성 – PathUtils.cpp/.h</vt:lpstr>
      <vt:lpstr>Project 구성 – PriorityQueue.cpp/.h</vt:lpstr>
      <vt:lpstr>Project 구성 – main.cpp</vt:lpstr>
      <vt:lpstr>Project 구성 – FileIO.h</vt:lpstr>
      <vt:lpstr>Project 구성 – visualize.py/map.txt</vt:lpstr>
      <vt:lpstr>실행 결과</vt:lpstr>
      <vt:lpstr>실행 결과</vt:lpstr>
      <vt:lpstr>실행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택주 권</dc:creator>
  <cp:lastModifiedBy>택주 권</cp:lastModifiedBy>
  <cp:revision>118</cp:revision>
  <dcterms:created xsi:type="dcterms:W3CDTF">2025-05-05T16:42:13Z</dcterms:created>
  <dcterms:modified xsi:type="dcterms:W3CDTF">2025-06-19T11:48:07Z</dcterms:modified>
</cp:coreProperties>
</file>